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325" r:id="rId5"/>
    <p:sldId id="257" r:id="rId6"/>
    <p:sldId id="402" r:id="rId7"/>
    <p:sldId id="403" r:id="rId8"/>
    <p:sldId id="404" r:id="rId9"/>
    <p:sldId id="405" r:id="rId10"/>
    <p:sldId id="408" r:id="rId11"/>
    <p:sldId id="409" r:id="rId12"/>
    <p:sldId id="410" r:id="rId13"/>
    <p:sldId id="414" r:id="rId14"/>
    <p:sldId id="423" r:id="rId15"/>
    <p:sldId id="416" r:id="rId16"/>
    <p:sldId id="424" r:id="rId17"/>
    <p:sldId id="413" r:id="rId18"/>
    <p:sldId id="412" r:id="rId19"/>
    <p:sldId id="415" r:id="rId20"/>
    <p:sldId id="418" r:id="rId21"/>
    <p:sldId id="422" r:id="rId22"/>
    <p:sldId id="421" r:id="rId23"/>
    <p:sldId id="419" r:id="rId24"/>
    <p:sldId id="420" r:id="rId25"/>
    <p:sldId id="411" r:id="rId26"/>
    <p:sldId id="34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240" autoAdjust="0"/>
  </p:normalViewPr>
  <p:slideViewPr>
    <p:cSldViewPr snapToGrid="0">
      <p:cViewPr varScale="1">
        <p:scale>
          <a:sx n="71" d="100"/>
          <a:sy n="71" d="100"/>
        </p:scale>
        <p:origin x="894" y="51"/>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816"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11/27/2025</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11/27/2025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78892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endParaRPr lang="en-US" dirty="0"/>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endParaRPr lang="en-US" dirty="0"/>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EA9001A-CCCF-304E-82D7-7648604DCB5B}"/>
              </a:ext>
            </a:extLst>
          </p:cNvPr>
          <p:cNvSpPr txBox="1"/>
          <p:nvPr/>
        </p:nvSpPr>
        <p:spPr>
          <a:xfrm>
            <a:off x="549080" y="2684617"/>
            <a:ext cx="11093808" cy="1938992"/>
          </a:xfrm>
          <a:prstGeom prst="rect">
            <a:avLst/>
          </a:prstGeom>
          <a:noFill/>
        </p:spPr>
        <p:txBody>
          <a:bodyPr wrap="square" rtlCol="0">
            <a:spAutoFit/>
          </a:bodyPr>
          <a:lstStyle/>
          <a:p>
            <a:pPr algn="ctr"/>
            <a:r>
              <a:rPr lang="en-US" sz="4000" b="1" dirty="0">
                <a:latin typeface="Cambria Math" panose="02040503050406030204" pitchFamily="18" charset="0"/>
                <a:ea typeface="Cambria Math" panose="02040503050406030204" pitchFamily="18" charset="0"/>
              </a:rPr>
              <a:t>DESIGN AND PERFORMANCE EVALUATION OF A CIRCULARLY POLARISED PHASED ARRAY ANTENNA </a:t>
            </a:r>
            <a:endParaRPr lang="en-IN" sz="40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Calibri" panose="020F0502020204030204" pitchFamily="34" charset="0"/>
            </a:endParaRPr>
          </a:p>
        </p:txBody>
      </p:sp>
      <p:sp>
        <p:nvSpPr>
          <p:cNvPr id="20" name="TextBox 19">
            <a:extLst>
              <a:ext uri="{FF2B5EF4-FFF2-40B4-BE49-F238E27FC236}">
                <a16:creationId xmlns:a16="http://schemas.microsoft.com/office/drawing/2014/main" id="{456242F6-B4CE-ACD1-C3AC-4843576820C4}"/>
              </a:ext>
            </a:extLst>
          </p:cNvPr>
          <p:cNvSpPr txBox="1"/>
          <p:nvPr/>
        </p:nvSpPr>
        <p:spPr>
          <a:xfrm>
            <a:off x="1167332" y="4746248"/>
            <a:ext cx="4173923" cy="1508105"/>
          </a:xfrm>
          <a:prstGeom prst="rect">
            <a:avLst/>
          </a:prstGeom>
          <a:noFill/>
        </p:spPr>
        <p:txBody>
          <a:bodyPr wrap="square" rtlCol="0">
            <a:spAutoFit/>
          </a:bodyPr>
          <a:lstStyle/>
          <a:p>
            <a:r>
              <a:rPr lang="en-IN" sz="3600" dirty="0">
                <a:latin typeface="Cambria Math" panose="02040503050406030204" pitchFamily="18" charset="0"/>
                <a:ea typeface="Cambria Math" panose="02040503050406030204" pitchFamily="18" charset="0"/>
                <a:cs typeface="Calibri" panose="020F0502020204030204" pitchFamily="34" charset="0"/>
              </a:rPr>
              <a:t>Under Guidance of:</a:t>
            </a:r>
            <a:br>
              <a:rPr lang="en-IN" sz="2800" dirty="0">
                <a:latin typeface="Cambria Math" panose="02040503050406030204" pitchFamily="18" charset="0"/>
                <a:ea typeface="Cambria Math" panose="02040503050406030204" pitchFamily="18" charset="0"/>
                <a:cs typeface="Calibri" panose="020F0502020204030204" pitchFamily="34" charset="0"/>
              </a:rPr>
            </a:br>
            <a:r>
              <a:rPr lang="en-IN" sz="2800" dirty="0" err="1">
                <a:latin typeface="Cambria Math" panose="02040503050406030204" pitchFamily="18" charset="0"/>
                <a:ea typeface="Cambria Math" panose="02040503050406030204" pitchFamily="18" charset="0"/>
                <a:cs typeface="Calibri" panose="020F0502020204030204" pitchFamily="34" charset="0"/>
              </a:rPr>
              <a:t>P.Sathish</a:t>
            </a:r>
            <a:endParaRPr lang="en-IN" sz="2800" dirty="0">
              <a:latin typeface="Cambria Math" panose="02040503050406030204" pitchFamily="18" charset="0"/>
              <a:ea typeface="Cambria Math" panose="02040503050406030204" pitchFamily="18" charset="0"/>
              <a:cs typeface="Calibri" panose="020F0502020204030204" pitchFamily="34" charset="0"/>
            </a:endParaRPr>
          </a:p>
          <a:p>
            <a:r>
              <a:rPr lang="en-IN" sz="2800" dirty="0" err="1">
                <a:latin typeface="Cambria Math" panose="02040503050406030204" pitchFamily="18" charset="0"/>
                <a:ea typeface="Cambria Math" panose="02040503050406030204" pitchFamily="18" charset="0"/>
                <a:cs typeface="Calibri" panose="020F0502020204030204" pitchFamily="34" charset="0"/>
              </a:rPr>
              <a:t>B.Uma</a:t>
            </a:r>
            <a:r>
              <a:rPr lang="en-IN" sz="2800" dirty="0">
                <a:latin typeface="Cambria Math" panose="02040503050406030204" pitchFamily="18" charset="0"/>
                <a:ea typeface="Cambria Math" panose="02040503050406030204" pitchFamily="18" charset="0"/>
                <a:cs typeface="Calibri" panose="020F0502020204030204" pitchFamily="34" charset="0"/>
              </a:rPr>
              <a:t> Mahesh Babu</a:t>
            </a:r>
          </a:p>
        </p:txBody>
      </p:sp>
      <p:pic>
        <p:nvPicPr>
          <p:cNvPr id="23" name="Picture 22" descr="A black text on a white background&#10;&#10;AI-generated content may be incorrect.">
            <a:extLst>
              <a:ext uri="{FF2B5EF4-FFF2-40B4-BE49-F238E27FC236}">
                <a16:creationId xmlns:a16="http://schemas.microsoft.com/office/drawing/2014/main" id="{C4FC4DC3-3F03-AC1E-A64B-A0FC1C8622C5}"/>
              </a:ext>
            </a:extLst>
          </p:cNvPr>
          <p:cNvPicPr>
            <a:picLocks noChangeAspect="1"/>
          </p:cNvPicPr>
          <p:nvPr/>
        </p:nvPicPr>
        <p:blipFill>
          <a:blip r:embed="rId3"/>
          <a:stretch>
            <a:fillRect/>
          </a:stretch>
        </p:blipFill>
        <p:spPr>
          <a:xfrm>
            <a:off x="323109" y="131631"/>
            <a:ext cx="11663130" cy="1980121"/>
          </a:xfrm>
          <a:prstGeom prst="rect">
            <a:avLst/>
          </a:prstGeom>
        </p:spPr>
      </p:pic>
      <p:sp>
        <p:nvSpPr>
          <p:cNvPr id="24" name="Subtitle 3">
            <a:extLst>
              <a:ext uri="{FF2B5EF4-FFF2-40B4-BE49-F238E27FC236}">
                <a16:creationId xmlns:a16="http://schemas.microsoft.com/office/drawing/2014/main" id="{297356A2-12C6-80B6-FA93-E1BD97B40B71}"/>
              </a:ext>
            </a:extLst>
          </p:cNvPr>
          <p:cNvSpPr>
            <a:spLocks noGrp="1"/>
          </p:cNvSpPr>
          <p:nvPr>
            <p:ph type="subTitle" idx="4294967295"/>
          </p:nvPr>
        </p:nvSpPr>
        <p:spPr>
          <a:xfrm>
            <a:off x="6633029" y="4746248"/>
            <a:ext cx="5353210" cy="1669142"/>
          </a:xfrm>
        </p:spPr>
        <p:txBody>
          <a:bodyPr>
            <a:normAutofit/>
          </a:bodyPr>
          <a:lstStyle/>
          <a:p>
            <a:pPr marL="0" indent="0">
              <a:spcBef>
                <a:spcPts val="0"/>
              </a:spcBef>
              <a:buNone/>
            </a:pPr>
            <a:r>
              <a:rPr lang="fi-FI" sz="3500" dirty="0">
                <a:latin typeface="Cambria Math" panose="02040503050406030204" pitchFamily="18" charset="0"/>
                <a:ea typeface="Cambria Math" panose="02040503050406030204" pitchFamily="18" charset="0"/>
                <a:cs typeface="Calibri" panose="020F0502020204030204" pitchFamily="34" charset="0"/>
              </a:rPr>
              <a:t>Presented By:</a:t>
            </a:r>
          </a:p>
          <a:p>
            <a:pPr marL="0" indent="0">
              <a:spcBef>
                <a:spcPts val="0"/>
              </a:spcBef>
              <a:buNone/>
            </a:pPr>
            <a:r>
              <a:rPr lang="fi-FI" dirty="0">
                <a:latin typeface="Cambria Math" panose="02040503050406030204" pitchFamily="18" charset="0"/>
                <a:ea typeface="Cambria Math" panose="02040503050406030204" pitchFamily="18" charset="0"/>
                <a:cs typeface="Calibri" panose="020F0502020204030204" pitchFamily="34" charset="0"/>
              </a:rPr>
              <a:t>A Sai Vardhan (1602-23-735-174 ) </a:t>
            </a:r>
          </a:p>
          <a:p>
            <a:pPr marL="0" indent="0">
              <a:spcBef>
                <a:spcPts val="0"/>
              </a:spcBef>
              <a:buNone/>
            </a:pPr>
            <a:r>
              <a:rPr lang="fi-FI" dirty="0">
                <a:latin typeface="Cambria Math" panose="02040503050406030204" pitchFamily="18" charset="0"/>
                <a:ea typeface="Cambria Math" panose="02040503050406030204" pitchFamily="18" charset="0"/>
                <a:cs typeface="Calibri" panose="020F0502020204030204" pitchFamily="34" charset="0"/>
              </a:rPr>
              <a:t>M Srinivas ( 1602-23-735-182 ) </a:t>
            </a:r>
          </a:p>
          <a:p>
            <a:pPr marL="0" indent="0">
              <a:spcBef>
                <a:spcPts val="0"/>
              </a:spcBef>
              <a:buNone/>
            </a:pPr>
            <a:r>
              <a:rPr lang="fi-FI" dirty="0">
                <a:latin typeface="Cambria Math" panose="02040503050406030204" pitchFamily="18" charset="0"/>
                <a:ea typeface="Cambria Math" panose="02040503050406030204" pitchFamily="18" charset="0"/>
                <a:cs typeface="Calibri" panose="020F0502020204030204" pitchFamily="34" charset="0"/>
              </a:rPr>
              <a:t>V Srivathsa ( 1602-23-735-183 ) </a:t>
            </a:r>
            <a:endParaRPr lang="en-US" dirty="0">
              <a:latin typeface="Cambria Math" panose="02040503050406030204" pitchFamily="18" charset="0"/>
              <a:ea typeface="Cambria Math" panose="02040503050406030204" pitchFamily="18" charset="0"/>
              <a:cs typeface="Calibri" panose="020F0502020204030204" pitchFamily="34" charset="0"/>
            </a:endParaRP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8478C-3441-72CE-8B5D-0B7F0F61F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9299D-76AE-179E-8006-C2917C18B6C5}"/>
              </a:ext>
            </a:extLst>
          </p:cNvPr>
          <p:cNvSpPr>
            <a:spLocks noGrp="1"/>
          </p:cNvSpPr>
          <p:nvPr>
            <p:ph type="title"/>
          </p:nvPr>
        </p:nvSpPr>
        <p:spPr/>
        <p:txBody>
          <a:bodyPr/>
          <a:lstStyle/>
          <a:p>
            <a:r>
              <a:rPr lang="en-IN" dirty="0"/>
              <a:t>Report of single element </a:t>
            </a:r>
          </a:p>
        </p:txBody>
      </p:sp>
      <p:pic>
        <p:nvPicPr>
          <p:cNvPr id="6" name="Content Placeholder 5" descr="A graph of a function&#10;&#10;AI-generated content may be incorrect.">
            <a:extLst>
              <a:ext uri="{FF2B5EF4-FFF2-40B4-BE49-F238E27FC236}">
                <a16:creationId xmlns:a16="http://schemas.microsoft.com/office/drawing/2014/main" id="{EE59C57F-9915-3B47-B1BB-75C7CDE29C89}"/>
              </a:ext>
            </a:extLst>
          </p:cNvPr>
          <p:cNvPicPr>
            <a:picLocks noGrp="1" noChangeAspect="1"/>
          </p:cNvPicPr>
          <p:nvPr>
            <p:ph sz="half" idx="1"/>
          </p:nvPr>
        </p:nvPicPr>
        <p:blipFill>
          <a:blip r:embed="rId2"/>
          <a:stretch>
            <a:fillRect/>
          </a:stretch>
        </p:blipFill>
        <p:spPr>
          <a:xfrm>
            <a:off x="59297" y="1901440"/>
            <a:ext cx="12073406" cy="4612416"/>
          </a:xfrm>
        </p:spPr>
      </p:pic>
    </p:spTree>
    <p:extLst>
      <p:ext uri="{BB962C8B-B14F-4D97-AF65-F5344CB8AC3E}">
        <p14:creationId xmlns:p14="http://schemas.microsoft.com/office/powerpoint/2010/main" val="3810483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73394-1DCE-BABD-C88D-E125EFDDBB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43815-1179-1F7F-FDC4-680675BF2386}"/>
              </a:ext>
            </a:extLst>
          </p:cNvPr>
          <p:cNvSpPr>
            <a:spLocks noGrp="1"/>
          </p:cNvSpPr>
          <p:nvPr>
            <p:ph type="title"/>
          </p:nvPr>
        </p:nvSpPr>
        <p:spPr/>
        <p:txBody>
          <a:bodyPr/>
          <a:lstStyle/>
          <a:p>
            <a:r>
              <a:rPr lang="en-IN" dirty="0"/>
              <a:t>Report of single element </a:t>
            </a:r>
          </a:p>
        </p:txBody>
      </p:sp>
      <p:pic>
        <p:nvPicPr>
          <p:cNvPr id="8" name="Content Placeholder 7" descr="A graph with a red line&#10;&#10;AI-generated content may be incorrect.">
            <a:extLst>
              <a:ext uri="{FF2B5EF4-FFF2-40B4-BE49-F238E27FC236}">
                <a16:creationId xmlns:a16="http://schemas.microsoft.com/office/drawing/2014/main" id="{750017CC-6562-254D-E133-6232FFB526BD}"/>
              </a:ext>
            </a:extLst>
          </p:cNvPr>
          <p:cNvPicPr>
            <a:picLocks noGrp="1" noChangeAspect="1"/>
          </p:cNvPicPr>
          <p:nvPr>
            <p:ph sz="half" idx="2"/>
          </p:nvPr>
        </p:nvPicPr>
        <p:blipFill>
          <a:blip r:embed="rId2"/>
          <a:stretch>
            <a:fillRect/>
          </a:stretch>
        </p:blipFill>
        <p:spPr>
          <a:xfrm>
            <a:off x="53788" y="1669532"/>
            <a:ext cx="12138212" cy="4637174"/>
          </a:xfrm>
        </p:spPr>
      </p:pic>
    </p:spTree>
    <p:extLst>
      <p:ext uri="{BB962C8B-B14F-4D97-AF65-F5344CB8AC3E}">
        <p14:creationId xmlns:p14="http://schemas.microsoft.com/office/powerpoint/2010/main" val="3954947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6F0A5-0803-6830-B8F7-A369A9CB7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1B8D58-5B7F-BB5B-D786-8ED60531358D}"/>
              </a:ext>
            </a:extLst>
          </p:cNvPr>
          <p:cNvSpPr>
            <a:spLocks noGrp="1"/>
          </p:cNvSpPr>
          <p:nvPr>
            <p:ph type="title"/>
          </p:nvPr>
        </p:nvSpPr>
        <p:spPr/>
        <p:txBody>
          <a:bodyPr/>
          <a:lstStyle/>
          <a:p>
            <a:r>
              <a:rPr lang="en-IN" dirty="0"/>
              <a:t>Report of single element </a:t>
            </a:r>
          </a:p>
        </p:txBody>
      </p:sp>
      <p:pic>
        <p:nvPicPr>
          <p:cNvPr id="6" name="Content Placeholder 5" descr="A graph with red lines&#10;&#10;AI-generated content may be incorrect.">
            <a:extLst>
              <a:ext uri="{FF2B5EF4-FFF2-40B4-BE49-F238E27FC236}">
                <a16:creationId xmlns:a16="http://schemas.microsoft.com/office/drawing/2014/main" id="{1A404A5E-5A64-33BF-BCA9-9CF60C258C5E}"/>
              </a:ext>
            </a:extLst>
          </p:cNvPr>
          <p:cNvPicPr>
            <a:picLocks noGrp="1" noChangeAspect="1"/>
          </p:cNvPicPr>
          <p:nvPr>
            <p:ph sz="half" idx="1"/>
          </p:nvPr>
        </p:nvPicPr>
        <p:blipFill>
          <a:blip r:embed="rId2"/>
          <a:stretch>
            <a:fillRect/>
          </a:stretch>
        </p:blipFill>
        <p:spPr>
          <a:xfrm>
            <a:off x="489577" y="1852033"/>
            <a:ext cx="11212845" cy="4262164"/>
          </a:xfrm>
        </p:spPr>
      </p:pic>
    </p:spTree>
    <p:extLst>
      <p:ext uri="{BB962C8B-B14F-4D97-AF65-F5344CB8AC3E}">
        <p14:creationId xmlns:p14="http://schemas.microsoft.com/office/powerpoint/2010/main" val="358294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D0A64-D377-1D64-DCE2-47898E631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B6210-08A9-2A84-C943-9EB987B0EBA8}"/>
              </a:ext>
            </a:extLst>
          </p:cNvPr>
          <p:cNvSpPr>
            <a:spLocks noGrp="1"/>
          </p:cNvSpPr>
          <p:nvPr>
            <p:ph type="title"/>
          </p:nvPr>
        </p:nvSpPr>
        <p:spPr/>
        <p:txBody>
          <a:bodyPr/>
          <a:lstStyle/>
          <a:p>
            <a:r>
              <a:rPr lang="en-IN" dirty="0"/>
              <a:t>Report of single element </a:t>
            </a:r>
          </a:p>
        </p:txBody>
      </p:sp>
      <p:pic>
        <p:nvPicPr>
          <p:cNvPr id="6" name="Content Placeholder 5" descr="A screen shot of a graph&#10;&#10;AI-generated content may be incorrect.">
            <a:extLst>
              <a:ext uri="{FF2B5EF4-FFF2-40B4-BE49-F238E27FC236}">
                <a16:creationId xmlns:a16="http://schemas.microsoft.com/office/drawing/2014/main" id="{8C9EC3BB-762E-7847-1C97-9F9A8A275143}"/>
              </a:ext>
            </a:extLst>
          </p:cNvPr>
          <p:cNvPicPr>
            <a:picLocks noGrp="1" noChangeAspect="1"/>
          </p:cNvPicPr>
          <p:nvPr>
            <p:ph sz="half" idx="1"/>
          </p:nvPr>
        </p:nvPicPr>
        <p:blipFill>
          <a:blip r:embed="rId2"/>
          <a:stretch>
            <a:fillRect/>
          </a:stretch>
        </p:blipFill>
        <p:spPr>
          <a:xfrm>
            <a:off x="894230" y="1504011"/>
            <a:ext cx="9903757" cy="5238158"/>
          </a:xfrm>
        </p:spPr>
      </p:pic>
    </p:spTree>
    <p:extLst>
      <p:ext uri="{BB962C8B-B14F-4D97-AF65-F5344CB8AC3E}">
        <p14:creationId xmlns:p14="http://schemas.microsoft.com/office/powerpoint/2010/main" val="3183470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9BD4-2206-FFCB-5DAF-AC9C71524271}"/>
              </a:ext>
            </a:extLst>
          </p:cNvPr>
          <p:cNvSpPr>
            <a:spLocks noGrp="1"/>
          </p:cNvSpPr>
          <p:nvPr>
            <p:ph type="title"/>
          </p:nvPr>
        </p:nvSpPr>
        <p:spPr/>
        <p:txBody>
          <a:bodyPr/>
          <a:lstStyle/>
          <a:p>
            <a:r>
              <a:rPr lang="en-IN" dirty="0"/>
              <a:t>Report of single element </a:t>
            </a:r>
          </a:p>
        </p:txBody>
      </p:sp>
      <p:pic>
        <p:nvPicPr>
          <p:cNvPr id="8" name="Content Placeholder 7" descr="A screenshot of a computer&#10;&#10;AI-generated content may be incorrect.">
            <a:extLst>
              <a:ext uri="{FF2B5EF4-FFF2-40B4-BE49-F238E27FC236}">
                <a16:creationId xmlns:a16="http://schemas.microsoft.com/office/drawing/2014/main" id="{77656C1D-377D-FC9B-AD16-0E672D246AD3}"/>
              </a:ext>
            </a:extLst>
          </p:cNvPr>
          <p:cNvPicPr>
            <a:picLocks noGrp="1" noChangeAspect="1"/>
          </p:cNvPicPr>
          <p:nvPr>
            <p:ph sz="half" idx="2"/>
          </p:nvPr>
        </p:nvPicPr>
        <p:blipFill>
          <a:blip r:embed="rId2"/>
          <a:stretch>
            <a:fillRect/>
          </a:stretch>
        </p:blipFill>
        <p:spPr>
          <a:xfrm>
            <a:off x="990134" y="1637078"/>
            <a:ext cx="4713661" cy="2494312"/>
          </a:xfrm>
        </p:spPr>
      </p:pic>
      <p:pic>
        <p:nvPicPr>
          <p:cNvPr id="12" name="Picture 11" descr="A computer screen shot of a red sphere&#10;&#10;AI-generated content may be incorrect.">
            <a:extLst>
              <a:ext uri="{FF2B5EF4-FFF2-40B4-BE49-F238E27FC236}">
                <a16:creationId xmlns:a16="http://schemas.microsoft.com/office/drawing/2014/main" id="{CE680AC5-8578-5A8C-A431-7C0F99FC5FB7}"/>
              </a:ext>
            </a:extLst>
          </p:cNvPr>
          <p:cNvPicPr>
            <a:picLocks noChangeAspect="1"/>
          </p:cNvPicPr>
          <p:nvPr/>
        </p:nvPicPr>
        <p:blipFill>
          <a:blip r:embed="rId3"/>
          <a:stretch>
            <a:fillRect/>
          </a:stretch>
        </p:blipFill>
        <p:spPr>
          <a:xfrm>
            <a:off x="6278399" y="1606877"/>
            <a:ext cx="4874011" cy="2579164"/>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166A087D-33E5-2832-3E67-8B0A49F6E455}"/>
              </a:ext>
            </a:extLst>
          </p:cNvPr>
          <p:cNvPicPr>
            <a:picLocks noChangeAspect="1"/>
          </p:cNvPicPr>
          <p:nvPr/>
        </p:nvPicPr>
        <p:blipFill>
          <a:blip r:embed="rId4"/>
          <a:stretch>
            <a:fillRect/>
          </a:stretch>
        </p:blipFill>
        <p:spPr>
          <a:xfrm>
            <a:off x="3770938" y="4186041"/>
            <a:ext cx="5049370" cy="2671959"/>
          </a:xfrm>
          <a:prstGeom prst="rect">
            <a:avLst/>
          </a:prstGeom>
        </p:spPr>
      </p:pic>
    </p:spTree>
    <p:extLst>
      <p:ext uri="{BB962C8B-B14F-4D97-AF65-F5344CB8AC3E}">
        <p14:creationId xmlns:p14="http://schemas.microsoft.com/office/powerpoint/2010/main" val="395276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0BB4A-B01C-9DFF-1FDB-47D64D2E9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154D1-88A2-2F02-0A9F-7DB6EAA3313C}"/>
              </a:ext>
            </a:extLst>
          </p:cNvPr>
          <p:cNvSpPr>
            <a:spLocks noGrp="1"/>
          </p:cNvSpPr>
          <p:nvPr>
            <p:ph type="title"/>
          </p:nvPr>
        </p:nvSpPr>
        <p:spPr>
          <a:xfrm>
            <a:off x="1280160" y="1097280"/>
            <a:ext cx="9820656" cy="906332"/>
          </a:xfrm>
        </p:spPr>
        <p:txBody>
          <a:bodyPr/>
          <a:lstStyle/>
          <a:p>
            <a:r>
              <a:rPr lang="en-IN" dirty="0"/>
              <a:t>antenna design </a:t>
            </a:r>
            <a:br>
              <a:rPr lang="en-IN" dirty="0"/>
            </a:br>
            <a:r>
              <a:rPr lang="en-IN" dirty="0"/>
              <a:t>	 array antenna</a:t>
            </a:r>
          </a:p>
        </p:txBody>
      </p:sp>
      <p:pic>
        <p:nvPicPr>
          <p:cNvPr id="6" name="Content Placeholder 5" descr="A blue square with orange circles&#10;&#10;AI-generated content may be incorrect.">
            <a:extLst>
              <a:ext uri="{FF2B5EF4-FFF2-40B4-BE49-F238E27FC236}">
                <a16:creationId xmlns:a16="http://schemas.microsoft.com/office/drawing/2014/main" id="{E9F8DF67-22A1-4B3D-0A1D-2AA20076D5FA}"/>
              </a:ext>
            </a:extLst>
          </p:cNvPr>
          <p:cNvPicPr>
            <a:picLocks noGrp="1" noChangeAspect="1"/>
          </p:cNvPicPr>
          <p:nvPr>
            <p:ph sz="half" idx="2"/>
          </p:nvPr>
        </p:nvPicPr>
        <p:blipFill>
          <a:blip r:embed="rId2"/>
          <a:stretch>
            <a:fillRect/>
          </a:stretch>
        </p:blipFill>
        <p:spPr>
          <a:xfrm>
            <a:off x="6227763" y="2396008"/>
            <a:ext cx="5662168" cy="2801559"/>
          </a:xfrm>
        </p:spPr>
      </p:pic>
      <p:pic>
        <p:nvPicPr>
          <p:cNvPr id="8" name="Picture 7" descr="A diagram of a square with orange circles&#10;&#10;AI-generated content may be incorrect.">
            <a:extLst>
              <a:ext uri="{FF2B5EF4-FFF2-40B4-BE49-F238E27FC236}">
                <a16:creationId xmlns:a16="http://schemas.microsoft.com/office/drawing/2014/main" id="{F4B82C16-8695-3264-D0A7-5C1106309B6F}"/>
              </a:ext>
            </a:extLst>
          </p:cNvPr>
          <p:cNvPicPr>
            <a:picLocks noChangeAspect="1"/>
          </p:cNvPicPr>
          <p:nvPr/>
        </p:nvPicPr>
        <p:blipFill>
          <a:blip r:embed="rId3"/>
          <a:stretch>
            <a:fillRect/>
          </a:stretch>
        </p:blipFill>
        <p:spPr>
          <a:xfrm>
            <a:off x="302069" y="2396008"/>
            <a:ext cx="5888419" cy="2801559"/>
          </a:xfrm>
          <a:prstGeom prst="rect">
            <a:avLst/>
          </a:prstGeom>
        </p:spPr>
      </p:pic>
    </p:spTree>
    <p:extLst>
      <p:ext uri="{BB962C8B-B14F-4D97-AF65-F5344CB8AC3E}">
        <p14:creationId xmlns:p14="http://schemas.microsoft.com/office/powerpoint/2010/main" val="3228103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BBBD4-4DF1-4582-EF88-E9C0BE437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79CAA-8DF5-49B2-477B-CE73E0BDBF32}"/>
              </a:ext>
            </a:extLst>
          </p:cNvPr>
          <p:cNvSpPr>
            <a:spLocks noGrp="1"/>
          </p:cNvSpPr>
          <p:nvPr>
            <p:ph type="title"/>
          </p:nvPr>
        </p:nvSpPr>
        <p:spPr>
          <a:xfrm>
            <a:off x="1280160" y="1097280"/>
            <a:ext cx="9820656" cy="906332"/>
          </a:xfrm>
        </p:spPr>
        <p:txBody>
          <a:bodyPr/>
          <a:lstStyle/>
          <a:p>
            <a:r>
              <a:rPr lang="en-IN" dirty="0"/>
              <a:t>antenna design </a:t>
            </a:r>
            <a:br>
              <a:rPr lang="en-IN" dirty="0"/>
            </a:br>
            <a:r>
              <a:rPr lang="en-IN" dirty="0"/>
              <a:t>	 array antenna</a:t>
            </a:r>
          </a:p>
        </p:txBody>
      </p:sp>
      <p:pic>
        <p:nvPicPr>
          <p:cNvPr id="7" name="Content Placeholder 6" descr="A computer screen shot of a computer program&#10;&#10;AI-generated content may be incorrect.">
            <a:extLst>
              <a:ext uri="{FF2B5EF4-FFF2-40B4-BE49-F238E27FC236}">
                <a16:creationId xmlns:a16="http://schemas.microsoft.com/office/drawing/2014/main" id="{65313930-1AA6-31F7-21AC-9528F267560E}"/>
              </a:ext>
            </a:extLst>
          </p:cNvPr>
          <p:cNvPicPr>
            <a:picLocks noGrp="1" noChangeAspect="1"/>
          </p:cNvPicPr>
          <p:nvPr>
            <p:ph sz="half" idx="2"/>
          </p:nvPr>
        </p:nvPicPr>
        <p:blipFill>
          <a:blip r:embed="rId2"/>
          <a:stretch>
            <a:fillRect/>
          </a:stretch>
        </p:blipFill>
        <p:spPr>
          <a:xfrm>
            <a:off x="2085435" y="2163169"/>
            <a:ext cx="8021129" cy="4511884"/>
          </a:xfrm>
        </p:spPr>
      </p:pic>
    </p:spTree>
    <p:extLst>
      <p:ext uri="{BB962C8B-B14F-4D97-AF65-F5344CB8AC3E}">
        <p14:creationId xmlns:p14="http://schemas.microsoft.com/office/powerpoint/2010/main" val="2130054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0D1B-D32C-95B6-B689-8E868776A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DE767-53C7-3A38-DA70-0FB9ECCBBC68}"/>
              </a:ext>
            </a:extLst>
          </p:cNvPr>
          <p:cNvSpPr>
            <a:spLocks noGrp="1"/>
          </p:cNvSpPr>
          <p:nvPr>
            <p:ph type="title"/>
          </p:nvPr>
        </p:nvSpPr>
        <p:spPr/>
        <p:txBody>
          <a:bodyPr/>
          <a:lstStyle/>
          <a:p>
            <a:r>
              <a:rPr lang="en-IN" dirty="0"/>
              <a:t>Report of  antenna array</a:t>
            </a:r>
          </a:p>
        </p:txBody>
      </p:sp>
      <p:pic>
        <p:nvPicPr>
          <p:cNvPr id="12" name="Content Placeholder 11" descr="A graph with a red line&#10;&#10;AI-generated content may be incorrect.">
            <a:extLst>
              <a:ext uri="{FF2B5EF4-FFF2-40B4-BE49-F238E27FC236}">
                <a16:creationId xmlns:a16="http://schemas.microsoft.com/office/drawing/2014/main" id="{E05DB385-FF47-205B-B2FA-62560186569F}"/>
              </a:ext>
            </a:extLst>
          </p:cNvPr>
          <p:cNvPicPr>
            <a:picLocks noGrp="1" noChangeAspect="1"/>
          </p:cNvPicPr>
          <p:nvPr>
            <p:ph sz="half" idx="2"/>
          </p:nvPr>
        </p:nvPicPr>
        <p:blipFill>
          <a:blip r:embed="rId2"/>
          <a:stretch>
            <a:fillRect/>
          </a:stretch>
        </p:blipFill>
        <p:spPr>
          <a:xfrm>
            <a:off x="222427" y="1732577"/>
            <a:ext cx="11936122" cy="4345493"/>
          </a:xfrm>
        </p:spPr>
      </p:pic>
    </p:spTree>
    <p:extLst>
      <p:ext uri="{BB962C8B-B14F-4D97-AF65-F5344CB8AC3E}">
        <p14:creationId xmlns:p14="http://schemas.microsoft.com/office/powerpoint/2010/main" val="132628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24B81-79DF-43B5-0653-5FC58F57E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5F4FD-65F5-309D-96E7-766A243E586F}"/>
              </a:ext>
            </a:extLst>
          </p:cNvPr>
          <p:cNvSpPr>
            <a:spLocks noGrp="1"/>
          </p:cNvSpPr>
          <p:nvPr>
            <p:ph type="title"/>
          </p:nvPr>
        </p:nvSpPr>
        <p:spPr/>
        <p:txBody>
          <a:bodyPr/>
          <a:lstStyle/>
          <a:p>
            <a:r>
              <a:rPr lang="en-IN" dirty="0"/>
              <a:t>Report of  antenna array</a:t>
            </a:r>
          </a:p>
        </p:txBody>
      </p:sp>
      <p:pic>
        <p:nvPicPr>
          <p:cNvPr id="10" name="Content Placeholder 9" descr="A graph with a red line&#10;&#10;AI-generated content may be incorrect.">
            <a:extLst>
              <a:ext uri="{FF2B5EF4-FFF2-40B4-BE49-F238E27FC236}">
                <a16:creationId xmlns:a16="http://schemas.microsoft.com/office/drawing/2014/main" id="{E3BB1F95-3BCD-9CB6-0792-641737B709FC}"/>
              </a:ext>
            </a:extLst>
          </p:cNvPr>
          <p:cNvPicPr>
            <a:picLocks noGrp="1" noChangeAspect="1"/>
          </p:cNvPicPr>
          <p:nvPr>
            <p:ph sz="half" idx="1"/>
          </p:nvPr>
        </p:nvPicPr>
        <p:blipFill>
          <a:blip r:embed="rId2"/>
          <a:stretch>
            <a:fillRect/>
          </a:stretch>
        </p:blipFill>
        <p:spPr>
          <a:xfrm>
            <a:off x="533213" y="1868557"/>
            <a:ext cx="11226240" cy="4087051"/>
          </a:xfrm>
        </p:spPr>
      </p:pic>
    </p:spTree>
    <p:extLst>
      <p:ext uri="{BB962C8B-B14F-4D97-AF65-F5344CB8AC3E}">
        <p14:creationId xmlns:p14="http://schemas.microsoft.com/office/powerpoint/2010/main" val="4007358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E88BA-7CBE-60F0-2C33-279839176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AD138-DA58-AD63-B315-5BE9FEE4FBF4}"/>
              </a:ext>
            </a:extLst>
          </p:cNvPr>
          <p:cNvSpPr>
            <a:spLocks noGrp="1"/>
          </p:cNvSpPr>
          <p:nvPr>
            <p:ph type="title"/>
          </p:nvPr>
        </p:nvSpPr>
        <p:spPr/>
        <p:txBody>
          <a:bodyPr/>
          <a:lstStyle/>
          <a:p>
            <a:r>
              <a:rPr lang="en-IN" dirty="0"/>
              <a:t>Report of  antenna array</a:t>
            </a:r>
          </a:p>
        </p:txBody>
      </p:sp>
      <p:pic>
        <p:nvPicPr>
          <p:cNvPr id="6" name="Content Placeholder 5" descr="A graph with a red line&#10;&#10;AI-generated content may be incorrect.">
            <a:extLst>
              <a:ext uri="{FF2B5EF4-FFF2-40B4-BE49-F238E27FC236}">
                <a16:creationId xmlns:a16="http://schemas.microsoft.com/office/drawing/2014/main" id="{9D141F2D-2614-688F-15C0-23822DA5653B}"/>
              </a:ext>
            </a:extLst>
          </p:cNvPr>
          <p:cNvPicPr>
            <a:picLocks noGrp="1" noChangeAspect="1"/>
          </p:cNvPicPr>
          <p:nvPr>
            <p:ph sz="half" idx="1"/>
          </p:nvPr>
        </p:nvPicPr>
        <p:blipFill>
          <a:blip r:embed="rId2"/>
          <a:stretch>
            <a:fillRect/>
          </a:stretch>
        </p:blipFill>
        <p:spPr>
          <a:xfrm>
            <a:off x="426539" y="2011680"/>
            <a:ext cx="11162787" cy="4072173"/>
          </a:xfrm>
        </p:spPr>
      </p:pic>
    </p:spTree>
    <p:extLst>
      <p:ext uri="{BB962C8B-B14F-4D97-AF65-F5344CB8AC3E}">
        <p14:creationId xmlns:p14="http://schemas.microsoft.com/office/powerpoint/2010/main" val="1149233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535640" y="981636"/>
            <a:ext cx="5260042" cy="519055"/>
          </a:xfrm>
          <a:noFill/>
        </p:spPr>
        <p:txBody>
          <a:bodyPr anchor="b" anchorCtr="0"/>
          <a:lstStyle/>
          <a:p>
            <a:r>
              <a:rPr lang="en-US" sz="4000" dirty="0"/>
              <a:t>Aim &amp; objectives</a:t>
            </a:r>
            <a:endParaRPr lang="en-US" sz="3600" dirty="0"/>
          </a:p>
        </p:txBody>
      </p:sp>
      <p:sp>
        <p:nvSpPr>
          <p:cNvPr id="5" name="TextBox 4">
            <a:extLst>
              <a:ext uri="{FF2B5EF4-FFF2-40B4-BE49-F238E27FC236}">
                <a16:creationId xmlns:a16="http://schemas.microsoft.com/office/drawing/2014/main" id="{863FE5F6-B680-1BD2-155B-26A515EEDAFF}"/>
              </a:ext>
            </a:extLst>
          </p:cNvPr>
          <p:cNvSpPr txBox="1"/>
          <p:nvPr/>
        </p:nvSpPr>
        <p:spPr>
          <a:xfrm>
            <a:off x="535640" y="1666412"/>
            <a:ext cx="10945906" cy="4154984"/>
          </a:xfrm>
          <a:prstGeom prst="rect">
            <a:avLst/>
          </a:prstGeom>
          <a:noFill/>
        </p:spPr>
        <p:txBody>
          <a:bodyPr wrap="square" anchor="ctr">
            <a:spAutoFit/>
          </a:bodyPr>
          <a:lstStyle/>
          <a:p>
            <a:pPr algn="just">
              <a:buNone/>
            </a:pPr>
            <a:r>
              <a:rPr lang="en-US" sz="2200" b="1" dirty="0">
                <a:latin typeface="Calibri" panose="020F0502020204030204" pitchFamily="34" charset="0"/>
                <a:ea typeface="Calibri" panose="020F0502020204030204" pitchFamily="34" charset="0"/>
                <a:cs typeface="Calibri" panose="020F0502020204030204" pitchFamily="34" charset="0"/>
              </a:rPr>
              <a:t>Aim</a:t>
            </a:r>
          </a:p>
          <a:p>
            <a:pPr algn="just">
              <a:buNone/>
            </a:pPr>
            <a:r>
              <a:rPr lang="en-US" sz="2200" dirty="0">
                <a:latin typeface="Calibri" panose="020F0502020204030204" pitchFamily="34" charset="0"/>
                <a:ea typeface="Calibri" panose="020F0502020204030204" pitchFamily="34" charset="0"/>
                <a:cs typeface="Calibri" panose="020F0502020204030204" pitchFamily="34" charset="0"/>
              </a:rPr>
              <a:t>To design and implement a compact microstrip antenna (or array) capable of beamforming with high gain, low side-lobe levels, and efficient beam steering for modern wireless communication systems.</a:t>
            </a:r>
          </a:p>
          <a:p>
            <a:pPr algn="just">
              <a:buNone/>
            </a:pPr>
            <a:r>
              <a:rPr lang="en-US" sz="2200" b="1" dirty="0">
                <a:latin typeface="Calibri" panose="020F0502020204030204" pitchFamily="34" charset="0"/>
                <a:ea typeface="Calibri" panose="020F0502020204030204" pitchFamily="34" charset="0"/>
                <a:cs typeface="Calibri" panose="020F0502020204030204" pitchFamily="34" charset="0"/>
              </a:rPr>
              <a:t>Objectives</a:t>
            </a:r>
          </a:p>
          <a:p>
            <a:pPr algn="just">
              <a:buFont typeface="+mj-lt"/>
              <a:buAutoNum type="arabicPeriod"/>
            </a:pPr>
            <a:r>
              <a:rPr lang="en-US" sz="2200" dirty="0">
                <a:latin typeface="Calibri" panose="020F0502020204030204" pitchFamily="34" charset="0"/>
                <a:ea typeface="Calibri" panose="020F0502020204030204" pitchFamily="34" charset="0"/>
                <a:cs typeface="Calibri" panose="020F0502020204030204" pitchFamily="34" charset="0"/>
              </a:rPr>
              <a:t>To study existing microstrip antenna and beamforming techniques.</a:t>
            </a:r>
          </a:p>
          <a:p>
            <a:pPr algn="just">
              <a:buFont typeface="+mj-lt"/>
              <a:buAutoNum type="arabicPeriod"/>
            </a:pPr>
            <a:r>
              <a:rPr lang="en-US" sz="2200" dirty="0">
                <a:latin typeface="Calibri" panose="020F0502020204030204" pitchFamily="34" charset="0"/>
                <a:ea typeface="Calibri" panose="020F0502020204030204" pitchFamily="34" charset="0"/>
                <a:cs typeface="Calibri" panose="020F0502020204030204" pitchFamily="34" charset="0"/>
              </a:rPr>
              <a:t>To design and simulate a microstrip antenna element with good impedance matching.</a:t>
            </a:r>
          </a:p>
          <a:p>
            <a:pPr algn="just">
              <a:buFont typeface="+mj-lt"/>
              <a:buAutoNum type="arabicPeriod"/>
            </a:pPr>
            <a:r>
              <a:rPr lang="en-US" sz="2200" dirty="0">
                <a:latin typeface="Calibri" panose="020F0502020204030204" pitchFamily="34" charset="0"/>
                <a:ea typeface="Calibri" panose="020F0502020204030204" pitchFamily="34" charset="0"/>
                <a:cs typeface="Calibri" panose="020F0502020204030204" pitchFamily="34" charset="0"/>
              </a:rPr>
              <a:t>To develop an antenna array configuration suitable for directional beam control.</a:t>
            </a:r>
          </a:p>
          <a:p>
            <a:pPr algn="just">
              <a:buFont typeface="+mj-lt"/>
              <a:buAutoNum type="arabicPeriod"/>
            </a:pPr>
            <a:r>
              <a:rPr lang="en-US" sz="2200" dirty="0">
                <a:latin typeface="Calibri" panose="020F0502020204030204" pitchFamily="34" charset="0"/>
                <a:ea typeface="Calibri" panose="020F0502020204030204" pitchFamily="34" charset="0"/>
                <a:cs typeface="Calibri" panose="020F0502020204030204" pitchFamily="34" charset="0"/>
              </a:rPr>
              <a:t>To design and integrate an appropriate feeding or phase-shifting network for beam steering.</a:t>
            </a:r>
          </a:p>
          <a:p>
            <a:pPr algn="just">
              <a:buFont typeface="+mj-lt"/>
              <a:buAutoNum type="arabicPeriod"/>
            </a:pPr>
            <a:r>
              <a:rPr lang="en-US" sz="2200" dirty="0">
                <a:latin typeface="Calibri" panose="020F0502020204030204" pitchFamily="34" charset="0"/>
                <a:ea typeface="Calibri" panose="020F0502020204030204" pitchFamily="34" charset="0"/>
                <a:cs typeface="Calibri" panose="020F0502020204030204" pitchFamily="34" charset="0"/>
              </a:rPr>
              <a:t>To analyze antenna performance through EM simulation (gain, bandwidth, SLL).</a:t>
            </a:r>
          </a:p>
          <a:p>
            <a:pPr algn="just">
              <a:buFont typeface="+mj-lt"/>
              <a:buAutoNum type="arabicPeriod"/>
            </a:pPr>
            <a:r>
              <a:rPr lang="en-US" sz="2200" dirty="0">
                <a:latin typeface="Calibri" panose="020F0502020204030204" pitchFamily="34" charset="0"/>
                <a:ea typeface="Calibri" panose="020F0502020204030204" pitchFamily="34" charset="0"/>
                <a:cs typeface="Calibri" panose="020F0502020204030204" pitchFamily="34" charset="0"/>
              </a:rPr>
              <a:t>To fabricate and experimentally validate the proposed antenna/array design.</a:t>
            </a:r>
          </a:p>
          <a:p>
            <a:pPr algn="just">
              <a:buFont typeface="+mj-lt"/>
              <a:buAutoNum type="arabicPeriod"/>
            </a:pPr>
            <a:r>
              <a:rPr lang="en-US" sz="2200" dirty="0">
                <a:latin typeface="Calibri" panose="020F0502020204030204" pitchFamily="34" charset="0"/>
                <a:ea typeface="Calibri" panose="020F0502020204030204" pitchFamily="34" charset="0"/>
                <a:cs typeface="Calibri" panose="020F0502020204030204" pitchFamily="34" charset="0"/>
              </a:rPr>
              <a:t>To compare measured results with simulations and optimize performance.</a:t>
            </a:r>
          </a:p>
        </p:txBody>
      </p:sp>
    </p:spTree>
    <p:extLst>
      <p:ext uri="{BB962C8B-B14F-4D97-AF65-F5344CB8AC3E}">
        <p14:creationId xmlns:p14="http://schemas.microsoft.com/office/powerpoint/2010/main" val="435195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A7E57-190B-E41D-6586-A16885380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32067-4B8D-23CA-7AD4-3CC12A008E06}"/>
              </a:ext>
            </a:extLst>
          </p:cNvPr>
          <p:cNvSpPr>
            <a:spLocks noGrp="1"/>
          </p:cNvSpPr>
          <p:nvPr>
            <p:ph type="title"/>
          </p:nvPr>
        </p:nvSpPr>
        <p:spPr/>
        <p:txBody>
          <a:bodyPr/>
          <a:lstStyle/>
          <a:p>
            <a:r>
              <a:rPr lang="en-IN" dirty="0"/>
              <a:t>Report of  antenna array</a:t>
            </a:r>
          </a:p>
        </p:txBody>
      </p:sp>
      <p:pic>
        <p:nvPicPr>
          <p:cNvPr id="8" name="Content Placeholder 7" descr="A graph with red lines&#10;&#10;AI-generated content may be incorrect.">
            <a:extLst>
              <a:ext uri="{FF2B5EF4-FFF2-40B4-BE49-F238E27FC236}">
                <a16:creationId xmlns:a16="http://schemas.microsoft.com/office/drawing/2014/main" id="{93DFC8F8-7A94-6244-735E-EDDDF94A0005}"/>
              </a:ext>
            </a:extLst>
          </p:cNvPr>
          <p:cNvPicPr>
            <a:picLocks noGrp="1" noChangeAspect="1"/>
          </p:cNvPicPr>
          <p:nvPr>
            <p:ph sz="half" idx="2"/>
          </p:nvPr>
        </p:nvPicPr>
        <p:blipFill>
          <a:blip r:embed="rId2"/>
          <a:stretch>
            <a:fillRect/>
          </a:stretch>
        </p:blipFill>
        <p:spPr>
          <a:xfrm>
            <a:off x="201035" y="1736889"/>
            <a:ext cx="11554914" cy="4206710"/>
          </a:xfrm>
        </p:spPr>
      </p:pic>
    </p:spTree>
    <p:extLst>
      <p:ext uri="{BB962C8B-B14F-4D97-AF65-F5344CB8AC3E}">
        <p14:creationId xmlns:p14="http://schemas.microsoft.com/office/powerpoint/2010/main" val="2707697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02733-F389-AC07-A2B5-FDFEDAC18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83978-60A4-D809-0E0D-D7E4CCC5E523}"/>
              </a:ext>
            </a:extLst>
          </p:cNvPr>
          <p:cNvSpPr>
            <a:spLocks noGrp="1"/>
          </p:cNvSpPr>
          <p:nvPr>
            <p:ph type="title"/>
          </p:nvPr>
        </p:nvSpPr>
        <p:spPr/>
        <p:txBody>
          <a:bodyPr/>
          <a:lstStyle/>
          <a:p>
            <a:r>
              <a:rPr lang="en-IN" dirty="0"/>
              <a:t>Report of  antenna array</a:t>
            </a:r>
          </a:p>
        </p:txBody>
      </p:sp>
      <p:pic>
        <p:nvPicPr>
          <p:cNvPr id="10" name="Content Placeholder 9" descr="A computer screen shot of a colorful graph&#10;&#10;AI-generated content may be incorrect.">
            <a:extLst>
              <a:ext uri="{FF2B5EF4-FFF2-40B4-BE49-F238E27FC236}">
                <a16:creationId xmlns:a16="http://schemas.microsoft.com/office/drawing/2014/main" id="{DDCCEE37-8F40-4FE4-D027-7034A1B472BA}"/>
              </a:ext>
            </a:extLst>
          </p:cNvPr>
          <p:cNvPicPr>
            <a:picLocks noGrp="1" noChangeAspect="1"/>
          </p:cNvPicPr>
          <p:nvPr>
            <p:ph sz="half" idx="1"/>
          </p:nvPr>
        </p:nvPicPr>
        <p:blipFill>
          <a:blip r:embed="rId2"/>
          <a:stretch>
            <a:fillRect/>
          </a:stretch>
        </p:blipFill>
        <p:spPr>
          <a:xfrm>
            <a:off x="1618488" y="2157746"/>
            <a:ext cx="4572000" cy="1667861"/>
          </a:xfrm>
        </p:spPr>
      </p:pic>
      <p:pic>
        <p:nvPicPr>
          <p:cNvPr id="12" name="Content Placeholder 11" descr="A colorful circle with numbers and dots&#10;&#10;AI-generated content may be incorrect.">
            <a:extLst>
              <a:ext uri="{FF2B5EF4-FFF2-40B4-BE49-F238E27FC236}">
                <a16:creationId xmlns:a16="http://schemas.microsoft.com/office/drawing/2014/main" id="{C2A8427E-3108-E968-033C-22BAD5809579}"/>
              </a:ext>
            </a:extLst>
          </p:cNvPr>
          <p:cNvPicPr>
            <a:picLocks noGrp="1" noChangeAspect="1"/>
          </p:cNvPicPr>
          <p:nvPr>
            <p:ph sz="half" idx="2"/>
          </p:nvPr>
        </p:nvPicPr>
        <p:blipFill>
          <a:blip r:embed="rId3"/>
          <a:stretch>
            <a:fillRect/>
          </a:stretch>
        </p:blipFill>
        <p:spPr>
          <a:xfrm>
            <a:off x="6455791" y="2157746"/>
            <a:ext cx="4645025" cy="1694500"/>
          </a:xfrm>
        </p:spPr>
      </p:pic>
      <p:pic>
        <p:nvPicPr>
          <p:cNvPr id="14" name="Picture 13" descr="A diagram of a graph&#10;&#10;AI-generated content may be incorrect.">
            <a:extLst>
              <a:ext uri="{FF2B5EF4-FFF2-40B4-BE49-F238E27FC236}">
                <a16:creationId xmlns:a16="http://schemas.microsoft.com/office/drawing/2014/main" id="{A8CAA2F1-A3CD-20FA-9814-26ECBF47F8C9}"/>
              </a:ext>
            </a:extLst>
          </p:cNvPr>
          <p:cNvPicPr>
            <a:picLocks noChangeAspect="1"/>
          </p:cNvPicPr>
          <p:nvPr/>
        </p:nvPicPr>
        <p:blipFill>
          <a:blip r:embed="rId4"/>
          <a:stretch>
            <a:fillRect/>
          </a:stretch>
        </p:blipFill>
        <p:spPr>
          <a:xfrm>
            <a:off x="3604499" y="4432880"/>
            <a:ext cx="4983002" cy="1817794"/>
          </a:xfrm>
          <a:prstGeom prst="rect">
            <a:avLst/>
          </a:prstGeom>
        </p:spPr>
      </p:pic>
    </p:spTree>
    <p:extLst>
      <p:ext uri="{BB962C8B-B14F-4D97-AF65-F5344CB8AC3E}">
        <p14:creationId xmlns:p14="http://schemas.microsoft.com/office/powerpoint/2010/main" val="2340617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7B4B7-C81E-D2AD-D3CA-CFEFFDC8421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6EE64A4-A9D8-77B8-0E67-23ADBB816037}"/>
              </a:ext>
            </a:extLst>
          </p:cNvPr>
          <p:cNvSpPr>
            <a:spLocks noGrp="1"/>
          </p:cNvSpPr>
          <p:nvPr>
            <p:ph sz="half" idx="1"/>
          </p:nvPr>
        </p:nvSpPr>
        <p:spPr>
          <a:xfrm>
            <a:off x="1280159" y="1600200"/>
            <a:ext cx="10048987" cy="5257800"/>
          </a:xfrm>
        </p:spPr>
        <p:txBody>
          <a:bodyPr>
            <a:normAutofit/>
          </a:bodyPr>
          <a:lstStyle/>
          <a:p>
            <a:r>
              <a:rPr lang="en-IN" sz="2000" dirty="0"/>
              <a:t>[1] T.-H. Lee, J. Jung, and S. Pyo, “Circularly Polarized 4×4 Array Antenna with a Wide Axial Ratio Bandwidth,” </a:t>
            </a:r>
            <a:r>
              <a:rPr lang="en-IN" sz="2000" i="1" dirty="0"/>
              <a:t>Electronics</a:t>
            </a:r>
            <a:r>
              <a:rPr lang="en-IN" sz="2000" dirty="0"/>
              <a:t>, vol. 13, no. 20, p. 2076, 2024.</a:t>
            </a:r>
          </a:p>
          <a:p>
            <a:r>
              <a:rPr lang="en-IN" sz="2000" dirty="0"/>
              <a:t>[2] H. Wang, G. Byun, Y. B. Park, and I. Park, “Circularly Polarized Wideband Unipolar Crossed-Dipole Antenna with Folded </a:t>
            </a:r>
            <a:r>
              <a:rPr lang="en-IN" sz="2000" dirty="0" err="1"/>
              <a:t>Striplines</a:t>
            </a:r>
            <a:r>
              <a:rPr lang="en-IN" sz="2000" dirty="0"/>
              <a:t> and Rectangular Stubs,” </a:t>
            </a:r>
            <a:r>
              <a:rPr lang="en-IN" sz="2000" i="1" dirty="0"/>
              <a:t>IEEE Access</a:t>
            </a:r>
            <a:r>
              <a:rPr lang="en-IN" sz="2000" dirty="0"/>
              <a:t>, vol. 11, pp. 63252–63260, 2023.</a:t>
            </a:r>
          </a:p>
          <a:p>
            <a:r>
              <a:rPr lang="en-IN" sz="2000" dirty="0"/>
              <a:t>[3] R. Xu, Z. Shen, and S. S. Gao, “Compact-Size Ultra-Wideband Circularly Polarized Antenna with Stable Gain and Radiation Pattern,” </a:t>
            </a:r>
            <a:r>
              <a:rPr lang="en-IN" sz="2000" i="1" dirty="0"/>
              <a:t>IEEE Transactions on Antennas and Propagation</a:t>
            </a:r>
            <a:r>
              <a:rPr lang="en-IN" sz="2000" dirty="0"/>
              <a:t>, vol. 70, no. 2, pp. 943–952, 2022.</a:t>
            </a:r>
          </a:p>
          <a:p>
            <a:r>
              <a:rPr lang="en-IN" sz="2000" dirty="0"/>
              <a:t>[4] J.-W. Baik, K.-J. Lee, W.-S. Yoon, T.-H. Lee, and Y.-S. Kim, “Circularly Polarised Printed Crossed Dipole Antennas with Broadband Axial Ratio,” </a:t>
            </a:r>
            <a:r>
              <a:rPr lang="en-IN" sz="2000" i="1" dirty="0"/>
              <a:t>Electronics Letters</a:t>
            </a:r>
            <a:r>
              <a:rPr lang="en-IN" sz="2000" dirty="0"/>
              <a:t>, vol. 44, no. 14, pp. 785–786, 2008.</a:t>
            </a:r>
          </a:p>
          <a:p>
            <a:r>
              <a:rPr lang="en-IN" sz="2000" dirty="0"/>
              <a:t>[5] H. Baghdadi, G. Royo, I. Bel, F. J. Cortes, and S. </a:t>
            </a:r>
            <a:r>
              <a:rPr lang="en-IN" sz="2000" dirty="0" err="1"/>
              <a:t>Celma</a:t>
            </a:r>
            <a:r>
              <a:rPr lang="en-IN" sz="2000" dirty="0"/>
              <a:t>, “Compact 2×2 Circularly Polarized Aperture-Coupled Antenna Array for Ka-Band Satcom On-the-Move Applications,” </a:t>
            </a:r>
            <a:r>
              <a:rPr lang="en-IN" sz="2000" i="1" dirty="0"/>
              <a:t>Electronics</a:t>
            </a:r>
            <a:r>
              <a:rPr lang="en-IN" sz="2000" dirty="0"/>
              <a:t>, vol. 10, no. 14, art. 1621, 2021.</a:t>
            </a:r>
          </a:p>
          <a:p>
            <a:r>
              <a:rPr lang="en-IN" sz="2000" dirty="0"/>
              <a:t>[6] R. L. Farias, C. </a:t>
            </a:r>
            <a:r>
              <a:rPr lang="en-IN" sz="2000" dirty="0" err="1"/>
              <a:t>Peixeiro</a:t>
            </a:r>
            <a:r>
              <a:rPr lang="en-IN" sz="2000" dirty="0"/>
              <a:t>, and M. V. T. Heckler, “Circularly Polarized 2×2 Microstrip Antenna Array for Application as a </a:t>
            </a:r>
            <a:r>
              <a:rPr lang="en-IN" sz="2000" dirty="0" err="1"/>
              <a:t>Reflectarray</a:t>
            </a:r>
            <a:r>
              <a:rPr lang="en-IN" sz="2000" dirty="0"/>
              <a:t> Feed,” </a:t>
            </a:r>
            <a:r>
              <a:rPr lang="en-IN" sz="2000" i="1" dirty="0"/>
              <a:t>Microwave and Optical Technology Letters</a:t>
            </a:r>
            <a:r>
              <a:rPr lang="en-IN" sz="2000" dirty="0"/>
              <a:t>, vol. 61, no. 2, pp. 330–336, 2019.</a:t>
            </a:r>
          </a:p>
        </p:txBody>
      </p:sp>
    </p:spTree>
    <p:extLst>
      <p:ext uri="{BB962C8B-B14F-4D97-AF65-F5344CB8AC3E}">
        <p14:creationId xmlns:p14="http://schemas.microsoft.com/office/powerpoint/2010/main" val="2603755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9FA-84F2-3624-49D6-32B9E0363C56}"/>
              </a:ext>
            </a:extLst>
          </p:cNvPr>
          <p:cNvSpPr>
            <a:spLocks noGrp="1"/>
          </p:cNvSpPr>
          <p:nvPr>
            <p:ph type="title"/>
          </p:nvPr>
        </p:nvSpPr>
        <p:spPr>
          <a:xfrm>
            <a:off x="838200" y="1703514"/>
            <a:ext cx="10515600" cy="2322576"/>
          </a:xfrm>
          <a:noFill/>
        </p:spPr>
        <p:txBody>
          <a:bodyPr bIns="0" anchor="ctr" anchorCtr="0"/>
          <a:lstStyle/>
          <a:p>
            <a:r>
              <a:rPr lang="en-US" sz="9600" dirty="0"/>
              <a:t>Thank you</a:t>
            </a:r>
          </a:p>
        </p:txBody>
      </p:sp>
    </p:spTree>
    <p:extLst>
      <p:ext uri="{BB962C8B-B14F-4D97-AF65-F5344CB8AC3E}">
        <p14:creationId xmlns:p14="http://schemas.microsoft.com/office/powerpoint/2010/main" val="48752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B0E8-DCD4-DB70-7AFA-81643865EDD3}"/>
              </a:ext>
            </a:extLst>
          </p:cNvPr>
          <p:cNvSpPr>
            <a:spLocks noGrp="1"/>
          </p:cNvSpPr>
          <p:nvPr>
            <p:ph type="title"/>
          </p:nvPr>
        </p:nvSpPr>
        <p:spPr>
          <a:xfrm>
            <a:off x="1280160" y="1097280"/>
            <a:ext cx="4114800" cy="509644"/>
          </a:xfrm>
        </p:spPr>
        <p:txBody>
          <a:bodyPr/>
          <a:lstStyle/>
          <a:p>
            <a:r>
              <a:rPr lang="en-IN" dirty="0"/>
              <a:t>introduction</a:t>
            </a:r>
          </a:p>
        </p:txBody>
      </p:sp>
      <p:sp>
        <p:nvSpPr>
          <p:cNvPr id="5" name="Rectangle 2">
            <a:extLst>
              <a:ext uri="{FF2B5EF4-FFF2-40B4-BE49-F238E27FC236}">
                <a16:creationId xmlns:a16="http://schemas.microsoft.com/office/drawing/2014/main" id="{9D542D24-6E04-7AA9-66BC-CA022BF064F0}"/>
              </a:ext>
            </a:extLst>
          </p:cNvPr>
          <p:cNvSpPr>
            <a:spLocks noGrp="1" noChangeArrowheads="1"/>
          </p:cNvSpPr>
          <p:nvPr>
            <p:ph idx="1"/>
          </p:nvPr>
        </p:nvSpPr>
        <p:spPr bwMode="auto">
          <a:xfrm>
            <a:off x="1280160" y="1869252"/>
            <a:ext cx="989416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Arial" panose="020B0604020202020204" pitchFamily="34" charset="0"/>
              </a:rPr>
              <a:t>Microstrip antennas are widely used in modern wireless systems because they are low-profile, lightweight, easy to fabricate, and IC-compatible.</a:t>
            </a:r>
          </a:p>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Arial" panose="020B0604020202020204" pitchFamily="34" charset="0"/>
              </a:rPr>
              <a:t>They are essential in radar, satellite communication, Wi-Fi/5G, and other compact antenna applications.</a:t>
            </a:r>
          </a:p>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Arial" panose="020B0604020202020204" pitchFamily="34" charset="0"/>
              </a:rPr>
              <a:t>Beamforming is a technique that controls antenna array radiation by adjusting phase and amplitude of each element.</a:t>
            </a:r>
          </a:p>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Arial" panose="020B0604020202020204" pitchFamily="34" charset="0"/>
              </a:rPr>
              <a:t>Combining microstrip arrays with beamforming enables directional control, improved signal focus, and reduced interference.</a:t>
            </a:r>
          </a:p>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Arial" panose="020B0604020202020204" pitchFamily="34" charset="0"/>
              </a:rPr>
              <a:t>This project aims to design a microstrip antenna for beamforming with high gain, low side-lobes, and effective beam steering for next-generation wireless and radar systems.</a:t>
            </a:r>
          </a:p>
        </p:txBody>
      </p:sp>
    </p:spTree>
    <p:extLst>
      <p:ext uri="{BB962C8B-B14F-4D97-AF65-F5344CB8AC3E}">
        <p14:creationId xmlns:p14="http://schemas.microsoft.com/office/powerpoint/2010/main" val="251876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CFF2-FFE2-63F8-52C8-2E1A6847C12C}"/>
              </a:ext>
            </a:extLst>
          </p:cNvPr>
          <p:cNvSpPr>
            <a:spLocks noGrp="1"/>
          </p:cNvSpPr>
          <p:nvPr>
            <p:ph type="ctrTitle"/>
          </p:nvPr>
        </p:nvSpPr>
        <p:spPr>
          <a:xfrm>
            <a:off x="975360" y="1344705"/>
            <a:ext cx="10241280" cy="859766"/>
          </a:xfrm>
        </p:spPr>
        <p:txBody>
          <a:bodyPr/>
          <a:lstStyle/>
          <a:p>
            <a:r>
              <a:rPr lang="en-IN" dirty="0"/>
              <a:t>Problem statement</a:t>
            </a:r>
          </a:p>
        </p:txBody>
      </p:sp>
      <p:sp>
        <p:nvSpPr>
          <p:cNvPr id="5" name="Rectangle 3">
            <a:extLst>
              <a:ext uri="{FF2B5EF4-FFF2-40B4-BE49-F238E27FC236}">
                <a16:creationId xmlns:a16="http://schemas.microsoft.com/office/drawing/2014/main" id="{24412D7A-B1C2-7F78-604E-28919341EFF3}"/>
              </a:ext>
            </a:extLst>
          </p:cNvPr>
          <p:cNvSpPr>
            <a:spLocks noChangeArrowheads="1"/>
          </p:cNvSpPr>
          <p:nvPr/>
        </p:nvSpPr>
        <p:spPr bwMode="auto">
          <a:xfrm>
            <a:off x="1840006" y="2503491"/>
            <a:ext cx="851198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dirty="0">
                <a:latin typeface="Arial" panose="020B0604020202020204" pitchFamily="34" charset="0"/>
                <a:cs typeface="Arial" panose="020B0604020202020204" pitchFamily="34" charset="0"/>
              </a:rPr>
              <a:t>Conventional antennas have fixed radiation patterns and limited gain, making them less effective for directional communication. Beamforming overcomes this by controlling radiation direction to improve signal strength and reduce interference, but designing compact microstrip arrays with efficient beam steering and low side-lobes remains challenging. This project focuses on developing a microstrip antenna optimized for beamforming to achieve high gain and steerable radiation for modern wireless systems.</a:t>
            </a:r>
          </a:p>
        </p:txBody>
      </p:sp>
    </p:spTree>
    <p:extLst>
      <p:ext uri="{BB962C8B-B14F-4D97-AF65-F5344CB8AC3E}">
        <p14:creationId xmlns:p14="http://schemas.microsoft.com/office/powerpoint/2010/main" val="311447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D2E0-A74A-024F-F65C-0CCBE65968F7}"/>
              </a:ext>
            </a:extLst>
          </p:cNvPr>
          <p:cNvSpPr>
            <a:spLocks noGrp="1"/>
          </p:cNvSpPr>
          <p:nvPr>
            <p:ph type="ctrTitle"/>
          </p:nvPr>
        </p:nvSpPr>
        <p:spPr>
          <a:xfrm>
            <a:off x="978408" y="1143000"/>
            <a:ext cx="10241280" cy="995082"/>
          </a:xfrm>
        </p:spPr>
        <p:txBody>
          <a:bodyPr/>
          <a:lstStyle/>
          <a:p>
            <a:r>
              <a:rPr lang="en-IN" dirty="0"/>
              <a:t>Motivation</a:t>
            </a:r>
          </a:p>
        </p:txBody>
      </p:sp>
      <p:sp>
        <p:nvSpPr>
          <p:cNvPr id="4" name="Content Placeholder 3">
            <a:extLst>
              <a:ext uri="{FF2B5EF4-FFF2-40B4-BE49-F238E27FC236}">
                <a16:creationId xmlns:a16="http://schemas.microsoft.com/office/drawing/2014/main" id="{0CAE7CB8-5614-9EEE-D473-37EEECBFC41B}"/>
              </a:ext>
            </a:extLst>
          </p:cNvPr>
          <p:cNvSpPr>
            <a:spLocks noGrp="1"/>
          </p:cNvSpPr>
          <p:nvPr>
            <p:ph type="subTitle" idx="1"/>
          </p:nvPr>
        </p:nvSpPr>
        <p:spPr>
          <a:xfrm>
            <a:off x="2338914" y="2312894"/>
            <a:ext cx="7209371" cy="2669241"/>
          </a:xfrm>
        </p:spPr>
        <p:txBody>
          <a:bodyPr>
            <a:normAutofit/>
          </a:bodyPr>
          <a:lstStyle/>
          <a:p>
            <a:r>
              <a:rPr lang="en-US" sz="1800" dirty="0">
                <a:latin typeface="Arial" panose="020B0604020202020204" pitchFamily="34" charset="0"/>
                <a:cs typeface="Arial" panose="020B0604020202020204" pitchFamily="34" charset="0"/>
              </a:rPr>
              <a:t>With the rise of 5G, radar, and satellite systems, there is a growing need for compact and efficient antennas that can dynamically control signal direction. Microstrip antennas are ideal for this due to their low cost and easy circuit integration. Designing a beam-steerable microstrip antenna enhances communication reliability, improves signal quality, and supports advanced smart communication systems.</a:t>
            </a:r>
            <a:endParaRPr lang="en-IN" sz="1800" dirty="0">
              <a:latin typeface="Arial" panose="020B0604020202020204" pitchFamily="34" charset="0"/>
              <a:ea typeface="Calibri" panose="020F0502020204030204" pitchFamily="34" charset="0"/>
              <a:cs typeface="Arial" panose="020B0604020202020204" pitchFamily="34" charset="0"/>
            </a:endParaRPr>
          </a:p>
        </p:txBody>
      </p:sp>
      <p:sp>
        <p:nvSpPr>
          <p:cNvPr id="5" name="AutoShape 4" descr="Motivational Quotes Vector Line Icon Stock Vector (Royalty Free) 597485789  | Shutterstock">
            <a:extLst>
              <a:ext uri="{FF2B5EF4-FFF2-40B4-BE49-F238E27FC236}">
                <a16:creationId xmlns:a16="http://schemas.microsoft.com/office/drawing/2014/main" id="{B70EA9C3-FA4A-F285-604E-E7999BD6A5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549823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7848-F8ED-6778-8007-E294AA992D13}"/>
              </a:ext>
            </a:extLst>
          </p:cNvPr>
          <p:cNvSpPr>
            <a:spLocks noGrp="1"/>
          </p:cNvSpPr>
          <p:nvPr>
            <p:ph type="ctrTitle"/>
          </p:nvPr>
        </p:nvSpPr>
        <p:spPr>
          <a:xfrm>
            <a:off x="978408" y="1143000"/>
            <a:ext cx="10241280" cy="914400"/>
          </a:xfrm>
        </p:spPr>
        <p:txBody>
          <a:bodyPr/>
          <a:lstStyle/>
          <a:p>
            <a:r>
              <a:rPr lang="en-IN" dirty="0"/>
              <a:t>novelty</a:t>
            </a:r>
          </a:p>
        </p:txBody>
      </p:sp>
      <p:sp>
        <p:nvSpPr>
          <p:cNvPr id="3" name="Subtitle 2">
            <a:extLst>
              <a:ext uri="{FF2B5EF4-FFF2-40B4-BE49-F238E27FC236}">
                <a16:creationId xmlns:a16="http://schemas.microsoft.com/office/drawing/2014/main" id="{2F7E72F5-3447-F76D-0735-A753D20BB939}"/>
              </a:ext>
            </a:extLst>
          </p:cNvPr>
          <p:cNvSpPr>
            <a:spLocks noGrp="1"/>
          </p:cNvSpPr>
          <p:nvPr>
            <p:ph type="subTitle" idx="1"/>
          </p:nvPr>
        </p:nvSpPr>
        <p:spPr>
          <a:xfrm>
            <a:off x="2590329" y="2138082"/>
            <a:ext cx="7011341" cy="3146612"/>
          </a:xfrm>
        </p:spPr>
        <p:txBody>
          <a:bodyPr/>
          <a:lstStyle/>
          <a:p>
            <a:r>
              <a:rPr lang="en-US" sz="1800" dirty="0">
                <a:latin typeface="Arial" panose="020B0604020202020204" pitchFamily="34" charset="0"/>
                <a:ea typeface="Calibri" panose="020F0502020204030204" pitchFamily="34" charset="0"/>
                <a:cs typeface="Arial" panose="020B0604020202020204" pitchFamily="34" charset="0"/>
              </a:rPr>
              <a:t>The proposed design introduces a compact and cost-effective microstrip antenna array capable of electronic beam steering without mechanical movement. Unlike conventional fixed-pattern antennas, this design integrates a phase-controlled feeding network to achieve directional radiation and improved gain. The antenna is optimized for minimal mutual coupling, low side-lobe levels, and enhanced efficiency, making it suitable for next-generation wireless and radar systems.</a:t>
            </a:r>
            <a:endParaRPr lang="en-IN" sz="18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53350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3C3D-823B-8C2E-E57A-C185F293D04F}"/>
              </a:ext>
            </a:extLst>
          </p:cNvPr>
          <p:cNvSpPr>
            <a:spLocks noGrp="1"/>
          </p:cNvSpPr>
          <p:nvPr>
            <p:ph type="title"/>
          </p:nvPr>
        </p:nvSpPr>
        <p:spPr>
          <a:xfrm>
            <a:off x="3745192" y="644293"/>
            <a:ext cx="4701615" cy="552493"/>
          </a:xfrm>
        </p:spPr>
        <p:txBody>
          <a:bodyPr/>
          <a:lstStyle/>
          <a:p>
            <a:r>
              <a:rPr lang="en-IN" sz="4000" dirty="0"/>
              <a:t>specifications</a:t>
            </a:r>
          </a:p>
        </p:txBody>
      </p:sp>
      <p:pic>
        <p:nvPicPr>
          <p:cNvPr id="9" name="Picture 8">
            <a:extLst>
              <a:ext uri="{FF2B5EF4-FFF2-40B4-BE49-F238E27FC236}">
                <a16:creationId xmlns:a16="http://schemas.microsoft.com/office/drawing/2014/main" id="{B532743E-9D1F-C16C-08B9-CB37F4219FF5}"/>
              </a:ext>
            </a:extLst>
          </p:cNvPr>
          <p:cNvPicPr>
            <a:picLocks noChangeAspect="1"/>
          </p:cNvPicPr>
          <p:nvPr/>
        </p:nvPicPr>
        <p:blipFill>
          <a:blip r:embed="rId2"/>
          <a:stretch>
            <a:fillRect/>
          </a:stretch>
        </p:blipFill>
        <p:spPr>
          <a:xfrm>
            <a:off x="2553631" y="1332729"/>
            <a:ext cx="6735115" cy="5525271"/>
          </a:xfrm>
          <a:prstGeom prst="rect">
            <a:avLst/>
          </a:prstGeom>
        </p:spPr>
      </p:pic>
    </p:spTree>
    <p:extLst>
      <p:ext uri="{BB962C8B-B14F-4D97-AF65-F5344CB8AC3E}">
        <p14:creationId xmlns:p14="http://schemas.microsoft.com/office/powerpoint/2010/main" val="12739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BA23-364E-BF7F-D241-FD5A0842D405}"/>
              </a:ext>
            </a:extLst>
          </p:cNvPr>
          <p:cNvSpPr>
            <a:spLocks noGrp="1"/>
          </p:cNvSpPr>
          <p:nvPr>
            <p:ph type="ctrTitle"/>
          </p:nvPr>
        </p:nvSpPr>
        <p:spPr>
          <a:xfrm>
            <a:off x="244987" y="2125980"/>
            <a:ext cx="4944368" cy="2606040"/>
          </a:xfrm>
        </p:spPr>
        <p:txBody>
          <a:bodyPr/>
          <a:lstStyle/>
          <a:p>
            <a:r>
              <a:rPr lang="en-IN" dirty="0"/>
              <a:t>Flowchart</a:t>
            </a:r>
          </a:p>
        </p:txBody>
      </p:sp>
      <p:pic>
        <p:nvPicPr>
          <p:cNvPr id="14" name="Content Placeholder 7">
            <a:extLst>
              <a:ext uri="{FF2B5EF4-FFF2-40B4-BE49-F238E27FC236}">
                <a16:creationId xmlns:a16="http://schemas.microsoft.com/office/drawing/2014/main" id="{79F5DE0D-89AD-C9C1-5299-87DE76C9D795}"/>
              </a:ext>
            </a:extLst>
          </p:cNvPr>
          <p:cNvPicPr>
            <a:picLocks noChangeAspect="1"/>
          </p:cNvPicPr>
          <p:nvPr/>
        </p:nvPicPr>
        <p:blipFill>
          <a:blip r:embed="rId2"/>
          <a:stretch/>
        </p:blipFill>
        <p:spPr bwMode="auto">
          <a:xfrm>
            <a:off x="5581934" y="607325"/>
            <a:ext cx="5950424" cy="591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2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334B6-5EF3-8886-C8F2-CBF47A95B07B}"/>
              </a:ext>
            </a:extLst>
          </p:cNvPr>
          <p:cNvSpPr>
            <a:spLocks noGrp="1"/>
          </p:cNvSpPr>
          <p:nvPr>
            <p:ph type="title"/>
          </p:nvPr>
        </p:nvSpPr>
        <p:spPr>
          <a:xfrm>
            <a:off x="1280160" y="1097280"/>
            <a:ext cx="9820656" cy="879438"/>
          </a:xfrm>
        </p:spPr>
        <p:txBody>
          <a:bodyPr/>
          <a:lstStyle/>
          <a:p>
            <a:r>
              <a:rPr lang="en-IN" dirty="0"/>
              <a:t>antenna design </a:t>
            </a:r>
            <a:br>
              <a:rPr lang="en-IN" dirty="0"/>
            </a:br>
            <a:r>
              <a:rPr lang="en-IN" dirty="0"/>
              <a:t>	single element</a:t>
            </a:r>
          </a:p>
        </p:txBody>
      </p:sp>
      <p:pic>
        <p:nvPicPr>
          <p:cNvPr id="8" name="Content Placeholder 7">
            <a:extLst>
              <a:ext uri="{FF2B5EF4-FFF2-40B4-BE49-F238E27FC236}">
                <a16:creationId xmlns:a16="http://schemas.microsoft.com/office/drawing/2014/main" id="{5CDF5692-AA30-DC76-0538-5C6EE428B927}"/>
              </a:ext>
            </a:extLst>
          </p:cNvPr>
          <p:cNvPicPr>
            <a:picLocks noGrp="1" noChangeAspect="1"/>
          </p:cNvPicPr>
          <p:nvPr>
            <p:ph sz="half" idx="2"/>
          </p:nvPr>
        </p:nvPicPr>
        <p:blipFill>
          <a:blip r:embed="rId2"/>
          <a:stretch>
            <a:fillRect/>
          </a:stretch>
        </p:blipFill>
        <p:spPr>
          <a:xfrm>
            <a:off x="1144221" y="2154326"/>
            <a:ext cx="9903557" cy="3849785"/>
          </a:xfrm>
          <a:prstGeom prst="rect">
            <a:avLst/>
          </a:prstGeom>
          <a:noFill/>
        </p:spPr>
      </p:pic>
    </p:spTree>
    <p:extLst>
      <p:ext uri="{BB962C8B-B14F-4D97-AF65-F5344CB8AC3E}">
        <p14:creationId xmlns:p14="http://schemas.microsoft.com/office/powerpoint/2010/main" val="1381845175"/>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A734A7-6096-47AA-9737-CDF62701A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F8397A0-8C35-4EEE-8E61-47C914415B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{5879AF19-2E03-4EBC-ABDC-2D6B5C191D88}tf67061901_win32</Template>
  <TotalTime>291</TotalTime>
  <Words>866</Words>
  <Application>Microsoft Office PowerPoint</Application>
  <PresentationFormat>Widescreen</PresentationFormat>
  <Paragraphs>53</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Courier New</vt:lpstr>
      <vt:lpstr>Daytona Condensed Light</vt:lpstr>
      <vt:lpstr>Posterama</vt:lpstr>
      <vt:lpstr>Custom</vt:lpstr>
      <vt:lpstr>PowerPoint Presentation</vt:lpstr>
      <vt:lpstr>Aim &amp; objectives</vt:lpstr>
      <vt:lpstr>introduction</vt:lpstr>
      <vt:lpstr>Problem statement</vt:lpstr>
      <vt:lpstr>Motivation</vt:lpstr>
      <vt:lpstr>novelty</vt:lpstr>
      <vt:lpstr>specifications</vt:lpstr>
      <vt:lpstr>Flowchart</vt:lpstr>
      <vt:lpstr>antenna design   single element</vt:lpstr>
      <vt:lpstr>Report of single element </vt:lpstr>
      <vt:lpstr>Report of single element </vt:lpstr>
      <vt:lpstr>Report of single element </vt:lpstr>
      <vt:lpstr>Report of single element </vt:lpstr>
      <vt:lpstr>Report of single element </vt:lpstr>
      <vt:lpstr>antenna design    array antenna</vt:lpstr>
      <vt:lpstr>antenna design    array antenna</vt:lpstr>
      <vt:lpstr>Report of  antenna array</vt:lpstr>
      <vt:lpstr>Report of  antenna array</vt:lpstr>
      <vt:lpstr>Report of  antenna array</vt:lpstr>
      <vt:lpstr>Report of  antenna array</vt:lpstr>
      <vt:lpstr>Report of  antenna array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23-735-182_MORISETTY SRINIVAS</dc:creator>
  <cp:lastModifiedBy>23-735-182_MORISETTY SRINIVAS</cp:lastModifiedBy>
  <cp:revision>6</cp:revision>
  <dcterms:created xsi:type="dcterms:W3CDTF">2025-10-14T16:42:54Z</dcterms:created>
  <dcterms:modified xsi:type="dcterms:W3CDTF">2025-11-27T08:06:55Z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